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256" r:id="rId2"/>
    <p:sldId id="263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</p:sldIdLst>
  <p:sldSz cx="12192000" cy="6858000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CFC"/>
    <a:srgbClr val="43A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23" autoAdjust="0"/>
    <p:restoredTop sz="94660"/>
  </p:normalViewPr>
  <p:slideViewPr>
    <p:cSldViewPr snapToGrid="0">
      <p:cViewPr varScale="1">
        <p:scale>
          <a:sx n="79" d="100"/>
          <a:sy n="79" d="100"/>
        </p:scale>
        <p:origin x="102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F505510C-4B46-4FEF-AFC8-9BD6EBBF0201}" type="datetimeFigureOut">
              <a:rPr lang="en-US" smtClean="0"/>
              <a:t>11/23/2015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C2C595EE-3E17-403F-B929-CF50FB936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0989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438" y="0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15858A-0742-4D37-8F91-CFA59F95B2A0}" type="datetimeFigureOut">
              <a:rPr lang="en-US" smtClean="0"/>
              <a:t>11/23/2015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1169988"/>
            <a:ext cx="5619750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8025" y="4505325"/>
            <a:ext cx="5661025" cy="36877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175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438" y="8893175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063A5F-6A32-4451-AED4-8611944AD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581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8F5E7B05-7E61-4C34-A757-0093FF30E2B5}" type="datetimeFigureOut">
              <a:rPr lang="en-US" smtClean="0"/>
              <a:t>11/23/2015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6EBC764C-3EAD-4D06-84BB-6EBBF324E3D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76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E7B05-7E61-4C34-A757-0093FF30E2B5}" type="datetimeFigureOut">
              <a:rPr lang="en-US" smtClean="0"/>
              <a:t>11/23/2015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C764C-3EAD-4D06-84BB-6EBBF324E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044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E7B05-7E61-4C34-A757-0093FF30E2B5}" type="datetimeFigureOut">
              <a:rPr lang="en-US" smtClean="0"/>
              <a:t>11/23/2015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C764C-3EAD-4D06-84BB-6EBBF324E3D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0858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E7B05-7E61-4C34-A757-0093FF30E2B5}" type="datetimeFigureOut">
              <a:rPr lang="en-US" smtClean="0"/>
              <a:t>11/23/2015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C764C-3EAD-4D06-84BB-6EBBF324E3D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68435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E7B05-7E61-4C34-A757-0093FF30E2B5}" type="datetimeFigureOut">
              <a:rPr lang="en-US" smtClean="0"/>
              <a:t>11/23/2015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C764C-3EAD-4D06-84BB-6EBBF324E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5784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E7B05-7E61-4C34-A757-0093FF30E2B5}" type="datetimeFigureOut">
              <a:rPr lang="en-US" smtClean="0"/>
              <a:t>11/23/2015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C764C-3EAD-4D06-84BB-6EBBF324E3D6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6832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E7B05-7E61-4C34-A757-0093FF30E2B5}" type="datetimeFigureOut">
              <a:rPr lang="en-US" smtClean="0"/>
              <a:t>11/23/2015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C764C-3EAD-4D06-84BB-6EBBF324E3D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73239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E7B05-7E61-4C34-A757-0093FF30E2B5}" type="datetimeFigureOut">
              <a:rPr lang="en-US" smtClean="0"/>
              <a:t>11/23/2015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C764C-3EAD-4D06-84BB-6EBBF324E3D6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52589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E7B05-7E61-4C34-A757-0093FF30E2B5}" type="datetimeFigureOut">
              <a:rPr lang="en-US" smtClean="0"/>
              <a:t>11/23/2015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C764C-3EAD-4D06-84BB-6EBBF324E3D6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6666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E7B05-7E61-4C34-A757-0093FF30E2B5}" type="datetimeFigureOut">
              <a:rPr lang="en-US" smtClean="0"/>
              <a:t>11/23/2015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C764C-3EAD-4D06-84BB-6EBBF324E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916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E7B05-7E61-4C34-A757-0093FF30E2B5}" type="datetimeFigureOut">
              <a:rPr lang="en-US" smtClean="0"/>
              <a:t>11/23/2015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C764C-3EAD-4D06-84BB-6EBBF324E3D6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3652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E7B05-7E61-4C34-A757-0093FF30E2B5}" type="datetimeFigureOut">
              <a:rPr lang="en-US" smtClean="0"/>
              <a:t>11/23/2015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C764C-3EAD-4D06-84BB-6EBBF324E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506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E7B05-7E61-4C34-A757-0093FF30E2B5}" type="datetimeFigureOut">
              <a:rPr lang="en-US" smtClean="0"/>
              <a:t>11/23/2015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C764C-3EAD-4D06-84BB-6EBBF324E3D6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7491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E7B05-7E61-4C34-A757-0093FF30E2B5}" type="datetimeFigureOut">
              <a:rPr lang="en-US" smtClean="0"/>
              <a:t>11/23/2015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C764C-3EAD-4D06-84BB-6EBBF324E3D6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4913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E7B05-7E61-4C34-A757-0093FF30E2B5}" type="datetimeFigureOut">
              <a:rPr lang="en-US" smtClean="0"/>
              <a:t>11/23/2015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C764C-3EAD-4D06-84BB-6EBBF324E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692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E7B05-7E61-4C34-A757-0093FF30E2B5}" type="datetimeFigureOut">
              <a:rPr lang="en-US" smtClean="0"/>
              <a:t>11/23/2015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C764C-3EAD-4D06-84BB-6EBBF324E3D6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5782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E7B05-7E61-4C34-A757-0093FF30E2B5}" type="datetimeFigureOut">
              <a:rPr lang="en-US" smtClean="0"/>
              <a:t>11/23/2015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C764C-3EAD-4D06-84BB-6EBBF324E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550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F5E7B05-7E61-4C34-A757-0093FF30E2B5}" type="datetimeFigureOut">
              <a:rPr lang="en-US" smtClean="0"/>
              <a:t>11/23/2015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EBC764C-3EAD-4D06-84BB-6EBBF324E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438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maps.nrel.gov/re-atlas/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42DtGQPg5k" TargetMode="External"/><Relationship Id="rId5" Type="http://schemas.openxmlformats.org/officeDocument/2006/relationships/hyperlink" Target="https://youtu.be/o42DtGQPg5k" TargetMode="Externa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457285"/>
          </a:xfrm>
        </p:spPr>
        <p:txBody>
          <a:bodyPr/>
          <a:lstStyle/>
          <a:p>
            <a:r>
              <a:rPr lang="en-US" b="1" dirty="0" smtClean="0">
                <a:latin typeface="Century Gothic" panose="020B0502020202020204" pitchFamily="34" charset="0"/>
              </a:rPr>
              <a:t>Ag &amp; </a:t>
            </a:r>
            <a:r>
              <a:rPr lang="en-US" b="1" dirty="0" smtClean="0">
                <a:latin typeface="Century Gothic" panose="020B0502020202020204" pitchFamily="34" charset="0"/>
              </a:rPr>
              <a:t>Renewable Energy</a:t>
            </a:r>
            <a:endParaRPr lang="en-US" sz="4400" b="1" dirty="0">
              <a:latin typeface="Century Gothic" panose="020B0502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6296890"/>
            <a:ext cx="9144000" cy="561109"/>
          </a:xfrm>
        </p:spPr>
        <p:txBody>
          <a:bodyPr/>
          <a:lstStyle/>
          <a:p>
            <a:r>
              <a:rPr lang="en-US" dirty="0" smtClean="0">
                <a:latin typeface="Century Gothic" panose="020B0502020202020204" pitchFamily="34" charset="0"/>
              </a:rPr>
              <a:t>Lesson </a:t>
            </a:r>
            <a:r>
              <a:rPr lang="en-US" dirty="0" smtClean="0">
                <a:latin typeface="Century Gothic" panose="020B0502020202020204" pitchFamily="34" charset="0"/>
              </a:rPr>
              <a:t>4</a:t>
            </a:r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00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140" y="273124"/>
            <a:ext cx="1638739" cy="956113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Importance of </a:t>
            </a:r>
            <a:r>
              <a:rPr lang="en-US" dirty="0" smtClean="0"/>
              <a:t>Renewable Energy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en-US" dirty="0" smtClean="0"/>
              <a:t>Energy </a:t>
            </a:r>
            <a:r>
              <a:rPr lang="en-US" dirty="0"/>
              <a:t>choices have direct implications </a:t>
            </a:r>
            <a:r>
              <a:rPr lang="en-US" dirty="0" smtClean="0"/>
              <a:t>on </a:t>
            </a:r>
            <a:r>
              <a:rPr lang="en-US" dirty="0"/>
              <a:t>health, </a:t>
            </a:r>
            <a:r>
              <a:rPr lang="en-US" dirty="0" smtClean="0"/>
              <a:t>environment</a:t>
            </a:r>
            <a:r>
              <a:rPr lang="en-US" dirty="0"/>
              <a:t>, and </a:t>
            </a:r>
            <a:r>
              <a:rPr lang="en-US" dirty="0" smtClean="0"/>
              <a:t>climate</a:t>
            </a:r>
            <a:r>
              <a:rPr lang="en-US" dirty="0"/>
              <a:t>.</a:t>
            </a:r>
          </a:p>
          <a:p>
            <a:pPr lvl="0"/>
            <a:r>
              <a:rPr lang="en-US" dirty="0" smtClean="0"/>
              <a:t>We </a:t>
            </a:r>
            <a:r>
              <a:rPr lang="en-US" dirty="0"/>
              <a:t>are largely dependent on coal and other fossil fuels for most of our electricity needs. </a:t>
            </a:r>
          </a:p>
          <a:p>
            <a:pPr lvl="0"/>
            <a:r>
              <a:rPr lang="en-US" b="1" dirty="0"/>
              <a:t>Power generation is a leading cause of air pollution and is the single largest source of U.S. global warming emissions. </a:t>
            </a:r>
            <a:endParaRPr lang="en-US" dirty="0"/>
          </a:p>
          <a:p>
            <a:pPr lvl="0"/>
            <a:r>
              <a:rPr lang="en-US" dirty="0"/>
              <a:t>Renewable energy resources </a:t>
            </a:r>
            <a:r>
              <a:rPr lang="en-US" dirty="0" smtClean="0"/>
              <a:t>generate </a:t>
            </a:r>
            <a:r>
              <a:rPr lang="en-US" dirty="0"/>
              <a:t>electricity with little to no pollution or global warming </a:t>
            </a:r>
            <a:r>
              <a:rPr lang="en-US" dirty="0" smtClean="0"/>
              <a:t>emissions</a:t>
            </a:r>
          </a:p>
          <a:p>
            <a:pPr lvl="0"/>
            <a:r>
              <a:rPr lang="en-US" dirty="0" smtClean="0"/>
              <a:t>Renewable energy </a:t>
            </a:r>
            <a:r>
              <a:rPr lang="en-US" dirty="0"/>
              <a:t>could </a:t>
            </a:r>
            <a:r>
              <a:rPr lang="en-US" dirty="0" smtClean="0"/>
              <a:t>provide </a:t>
            </a:r>
            <a:r>
              <a:rPr lang="en-US" dirty="0"/>
              <a:t>up to 40 percent of U.S. electricity needs within the next 20 years.</a:t>
            </a:r>
          </a:p>
        </p:txBody>
      </p:sp>
    </p:spTree>
    <p:extLst>
      <p:ext uri="{BB962C8B-B14F-4D97-AF65-F5344CB8AC3E}">
        <p14:creationId xmlns:p14="http://schemas.microsoft.com/office/powerpoint/2010/main" val="295209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140" y="273124"/>
            <a:ext cx="1638739" cy="956113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95402" y="323764"/>
            <a:ext cx="9601196" cy="1303867"/>
          </a:xfrm>
        </p:spPr>
        <p:txBody>
          <a:bodyPr>
            <a:normAutofit/>
          </a:bodyPr>
          <a:lstStyle/>
          <a:p>
            <a:r>
              <a:rPr lang="en-US" dirty="0" smtClean="0"/>
              <a:t>U.S. Energy Consumption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36508" y="1535257"/>
            <a:ext cx="8846148" cy="45485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3296" y="6341874"/>
            <a:ext cx="10570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/>
              <a:t>*Sum of biomass components does not equal 53% due to independent rounding</a:t>
            </a:r>
          </a:p>
          <a:p>
            <a:pPr algn="ctr"/>
            <a:r>
              <a:rPr lang="en-US" sz="1400" dirty="0" smtClean="0"/>
              <a:t>Source: U.S. Energy Information Administration, 2010 Annual Energy Review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3486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140" y="273124"/>
            <a:ext cx="1638739" cy="956113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Energy Potential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u="sng" dirty="0">
                <a:hlinkClick r:id="rId3"/>
              </a:rPr>
              <a:t>https://maps.nrel.gov/re-atlas/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6961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140" y="273124"/>
            <a:ext cx="1638739" cy="956113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22250" y="445684"/>
            <a:ext cx="9601196" cy="1303867"/>
          </a:xfrm>
        </p:spPr>
        <p:txBody>
          <a:bodyPr>
            <a:normAutofit/>
          </a:bodyPr>
          <a:lstStyle/>
          <a:p>
            <a:r>
              <a:rPr lang="en-US" dirty="0" smtClean="0"/>
              <a:t>Careers in Renewable Energy</a:t>
            </a:r>
            <a:endParaRPr lang="en-US" dirty="0"/>
          </a:p>
        </p:txBody>
      </p:sp>
      <p:pic>
        <p:nvPicPr>
          <p:cNvPr id="2" name="o42DtGQPg5k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31136" y="1630680"/>
            <a:ext cx="7851648" cy="441655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99954" y="6324855"/>
            <a:ext cx="3249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youtu.be/o42DtGQPg5k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140" y="273124"/>
            <a:ext cx="1638739" cy="956113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Generating Renewable Energy - Solar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295401" y="2556932"/>
            <a:ext cx="7604759" cy="3318936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Solar energy can be used to </a:t>
            </a:r>
            <a:endParaRPr lang="en-US" dirty="0" smtClean="0"/>
          </a:p>
          <a:p>
            <a:pPr lvl="2"/>
            <a:r>
              <a:rPr lang="en-US" dirty="0" smtClean="0"/>
              <a:t>heat </a:t>
            </a:r>
            <a:r>
              <a:rPr lang="en-US" dirty="0"/>
              <a:t>water for dairies, </a:t>
            </a:r>
            <a:endParaRPr lang="en-US" dirty="0" smtClean="0"/>
          </a:p>
          <a:p>
            <a:pPr lvl="2"/>
            <a:r>
              <a:rPr lang="en-US" dirty="0" smtClean="0"/>
              <a:t>air </a:t>
            </a:r>
            <a:r>
              <a:rPr lang="en-US" dirty="0"/>
              <a:t>for grain drying, </a:t>
            </a:r>
            <a:endParaRPr lang="en-US" dirty="0" smtClean="0"/>
          </a:p>
          <a:p>
            <a:pPr lvl="2"/>
            <a:r>
              <a:rPr lang="en-US" dirty="0" smtClean="0"/>
              <a:t>provide </a:t>
            </a:r>
            <a:r>
              <a:rPr lang="en-US" dirty="0"/>
              <a:t>remote electricity. </a:t>
            </a:r>
            <a:endParaRPr lang="en-US" dirty="0" smtClean="0"/>
          </a:p>
          <a:p>
            <a:pPr lvl="1"/>
            <a:r>
              <a:rPr lang="en-US" dirty="0" smtClean="0"/>
              <a:t>Over </a:t>
            </a:r>
            <a:r>
              <a:rPr lang="en-US" dirty="0"/>
              <a:t>8,000 American farms are producing and using solar energy, with installations in every state. </a:t>
            </a:r>
            <a:endParaRPr lang="en-US" dirty="0" smtClean="0"/>
          </a:p>
          <a:p>
            <a:pPr lvl="1"/>
            <a:r>
              <a:rPr lang="en-US" dirty="0" smtClean="0"/>
              <a:t>Just </a:t>
            </a:r>
            <a:r>
              <a:rPr lang="en-US" dirty="0"/>
              <a:t>20 days of sunshine-based energy is equal to all of the energy stored in the earth’s reserves of coal, oil, and natural gas.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7214" y="4559808"/>
            <a:ext cx="3021530" cy="215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16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140" y="273124"/>
            <a:ext cx="1638739" cy="956113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Generating Renewable Energy - Wind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295401" y="2556932"/>
            <a:ext cx="7738871" cy="3318936"/>
          </a:xfrm>
        </p:spPr>
        <p:txBody>
          <a:bodyPr>
            <a:normAutofit fontScale="92500" lnSpcReduction="20000"/>
          </a:bodyPr>
          <a:lstStyle/>
          <a:p>
            <a:pPr lvl="1"/>
            <a:r>
              <a:rPr lang="en-US" dirty="0"/>
              <a:t>There are </a:t>
            </a:r>
            <a:r>
              <a:rPr lang="en-US" dirty="0" smtClean="0"/>
              <a:t>~2,000 </a:t>
            </a:r>
            <a:r>
              <a:rPr lang="en-US" dirty="0"/>
              <a:t>wind turbines owned and operated by farmers </a:t>
            </a:r>
            <a:r>
              <a:rPr lang="en-US" dirty="0" smtClean="0"/>
              <a:t>in </a:t>
            </a:r>
            <a:r>
              <a:rPr lang="en-US" dirty="0"/>
              <a:t>the U.S. </a:t>
            </a:r>
            <a:r>
              <a:rPr lang="en-US" dirty="0" smtClean="0"/>
              <a:t>(excluding </a:t>
            </a:r>
            <a:r>
              <a:rPr lang="en-US" dirty="0"/>
              <a:t>commercial wind farms.) </a:t>
            </a:r>
            <a:endParaRPr lang="en-US" dirty="0" smtClean="0"/>
          </a:p>
          <a:p>
            <a:pPr lvl="1"/>
            <a:r>
              <a:rPr lang="en-US" dirty="0" smtClean="0"/>
              <a:t>Wind </a:t>
            </a:r>
            <a:r>
              <a:rPr lang="en-US" dirty="0"/>
              <a:t>power </a:t>
            </a:r>
            <a:r>
              <a:rPr lang="en-US" dirty="0" smtClean="0"/>
              <a:t>is </a:t>
            </a:r>
            <a:r>
              <a:rPr lang="en-US" dirty="0"/>
              <a:t>the fastest growing new source of electricity in America. </a:t>
            </a:r>
            <a:endParaRPr lang="en-US" dirty="0" smtClean="0"/>
          </a:p>
          <a:p>
            <a:pPr lvl="1"/>
            <a:r>
              <a:rPr lang="en-US" dirty="0" smtClean="0"/>
              <a:t>Wind </a:t>
            </a:r>
            <a:r>
              <a:rPr lang="en-US" dirty="0"/>
              <a:t>projects </a:t>
            </a:r>
            <a:r>
              <a:rPr lang="en-US" dirty="0" smtClean="0"/>
              <a:t>in </a:t>
            </a:r>
            <a:r>
              <a:rPr lang="en-US" dirty="0"/>
              <a:t>2008 accounted for </a:t>
            </a:r>
            <a:r>
              <a:rPr lang="en-US" dirty="0" smtClean="0"/>
              <a:t>46% </a:t>
            </a:r>
            <a:r>
              <a:rPr lang="en-US" dirty="0"/>
              <a:t>of </a:t>
            </a:r>
            <a:r>
              <a:rPr lang="en-US" dirty="0" smtClean="0"/>
              <a:t>new </a:t>
            </a:r>
            <a:r>
              <a:rPr lang="en-US" dirty="0"/>
              <a:t>electricity capacity added </a:t>
            </a:r>
            <a:r>
              <a:rPr lang="en-US" dirty="0" smtClean="0"/>
              <a:t>nationally. </a:t>
            </a:r>
          </a:p>
          <a:p>
            <a:pPr lvl="1"/>
            <a:r>
              <a:rPr lang="en-US" dirty="0" smtClean="0"/>
              <a:t>Leasing </a:t>
            </a:r>
            <a:r>
              <a:rPr lang="en-US" dirty="0"/>
              <a:t>small plots of land for wind turbines offers farmers </a:t>
            </a:r>
            <a:r>
              <a:rPr lang="en-US" dirty="0" smtClean="0"/>
              <a:t>a </a:t>
            </a:r>
            <a:r>
              <a:rPr lang="en-US" dirty="0"/>
              <a:t>new source of </a:t>
            </a:r>
            <a:r>
              <a:rPr lang="en-US" dirty="0" smtClean="0"/>
              <a:t>income. </a:t>
            </a:r>
          </a:p>
          <a:p>
            <a:pPr lvl="1"/>
            <a:r>
              <a:rPr lang="en-US" dirty="0" smtClean="0"/>
              <a:t>Land </a:t>
            </a:r>
            <a:r>
              <a:rPr lang="en-US" dirty="0"/>
              <a:t>leases could generate more than $500 million in revenue in 2020</a:t>
            </a:r>
            <a:r>
              <a:rPr lang="en-US" dirty="0" smtClean="0"/>
              <a:t>.</a:t>
            </a:r>
          </a:p>
          <a:p>
            <a:pPr lvl="2"/>
            <a:r>
              <a:rPr lang="en-US" dirty="0" smtClean="0"/>
              <a:t>Leases are often calculated by wind capacity</a:t>
            </a:r>
          </a:p>
          <a:p>
            <a:pPr lvl="2"/>
            <a:r>
              <a:rPr lang="en-US" dirty="0" smtClean="0"/>
              <a:t>Average land lease price currently is $3,500 per megawatt of wind capacity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0431" y="4654899"/>
            <a:ext cx="3270885" cy="204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13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140" y="273124"/>
            <a:ext cx="1638739" cy="956113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Generating Renewable Energy - Water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Hydropower can be scaled down to generate electricity from small rivers, streams, and even irrigation canals.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30574"/>
          <a:stretch/>
        </p:blipFill>
        <p:spPr>
          <a:xfrm>
            <a:off x="7217664" y="4190620"/>
            <a:ext cx="4832910" cy="251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91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140" y="273124"/>
            <a:ext cx="1638739" cy="956113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Generating Renewable Energy - Plants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Plant matter (biomass) can be used to generate electricity and </a:t>
            </a:r>
            <a:r>
              <a:rPr lang="en-US" dirty="0" smtClean="0"/>
              <a:t>heat</a:t>
            </a:r>
          </a:p>
          <a:p>
            <a:r>
              <a:rPr lang="en-US" dirty="0" smtClean="0"/>
              <a:t>Biomass </a:t>
            </a:r>
            <a:r>
              <a:rPr lang="en-US" dirty="0"/>
              <a:t>can be refined into liquid fuels. </a:t>
            </a:r>
            <a:endParaRPr lang="en-US" dirty="0" smtClean="0"/>
          </a:p>
          <a:p>
            <a:r>
              <a:rPr lang="en-US" dirty="0" smtClean="0"/>
              <a:t>A </a:t>
            </a:r>
            <a:r>
              <a:rPr lang="en-US" dirty="0"/>
              <a:t>major source of new farm revenue will come from the sale of crop wastes as bioenergy feedstocks. </a:t>
            </a:r>
            <a:endParaRPr lang="en-US" dirty="0" smtClean="0"/>
          </a:p>
          <a:p>
            <a:r>
              <a:rPr lang="en-US" dirty="0" smtClean="0"/>
              <a:t>Based </a:t>
            </a:r>
            <a:r>
              <a:rPr lang="en-US" dirty="0"/>
              <a:t>on </a:t>
            </a:r>
            <a:r>
              <a:rPr lang="fr-FR" dirty="0" smtClean="0"/>
              <a:t>USDA estimâtes, </a:t>
            </a:r>
            <a:r>
              <a:rPr lang="fr-FR" dirty="0"/>
              <a:t>100 million dry </a:t>
            </a:r>
            <a:r>
              <a:rPr lang="en-US" dirty="0"/>
              <a:t>tons of corn </a:t>
            </a:r>
            <a:r>
              <a:rPr lang="en-US" dirty="0" err="1"/>
              <a:t>stover</a:t>
            </a:r>
            <a:r>
              <a:rPr lang="en-US" dirty="0"/>
              <a:t> and other agricultural residues could be harvested sustainably on </a:t>
            </a:r>
            <a:r>
              <a:rPr lang="en-US" dirty="0"/>
              <a:t> </a:t>
            </a:r>
            <a:r>
              <a:rPr lang="en-US" dirty="0" smtClean="0"/>
              <a:t>                                        U.S</a:t>
            </a:r>
            <a:r>
              <a:rPr lang="en-US" dirty="0"/>
              <a:t>. farms in the year 2020. </a:t>
            </a:r>
            <a:endParaRPr lang="en-US" dirty="0" smtClean="0"/>
          </a:p>
          <a:p>
            <a:r>
              <a:rPr lang="en-US" dirty="0" smtClean="0"/>
              <a:t>At </a:t>
            </a:r>
            <a:r>
              <a:rPr lang="en-US" dirty="0"/>
              <a:t>a market price of $50 per dry </a:t>
            </a:r>
            <a:r>
              <a:rPr lang="en-US" dirty="0" smtClean="0"/>
              <a:t>ton </a:t>
            </a:r>
            <a:r>
              <a:rPr lang="en-US" dirty="0"/>
              <a:t>farmers could earn </a:t>
            </a:r>
            <a:r>
              <a:rPr lang="en-US" dirty="0" smtClean="0"/>
              <a:t>                                 roughly </a:t>
            </a:r>
            <a:r>
              <a:rPr lang="en-US" dirty="0"/>
              <a:t>$4 billion in annual </a:t>
            </a:r>
            <a:r>
              <a:rPr lang="en-US" dirty="0" smtClean="0"/>
              <a:t>profits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6719" y="4745735"/>
            <a:ext cx="3993261" cy="199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08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140" y="273124"/>
            <a:ext cx="1638739" cy="956113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Generating Renewable Energy - Animals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295401" y="2556932"/>
            <a:ext cx="9601196" cy="3660988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Methane captured from animal </a:t>
            </a:r>
            <a:r>
              <a:rPr lang="en-US" dirty="0"/>
              <a:t>waste </a:t>
            </a:r>
            <a:r>
              <a:rPr lang="en-US" dirty="0" smtClean="0"/>
              <a:t>through </a:t>
            </a:r>
            <a:r>
              <a:rPr lang="en-US" i="1" dirty="0"/>
              <a:t>anaerobic digestion</a:t>
            </a:r>
            <a:r>
              <a:rPr lang="en-US" dirty="0"/>
              <a:t> </a:t>
            </a:r>
            <a:r>
              <a:rPr lang="en-US" dirty="0" smtClean="0"/>
              <a:t>can be used </a:t>
            </a:r>
            <a:r>
              <a:rPr lang="en-US" dirty="0"/>
              <a:t>for</a:t>
            </a:r>
            <a:r>
              <a:rPr lang="en-US" i="1" dirty="0"/>
              <a:t> </a:t>
            </a:r>
            <a:r>
              <a:rPr lang="en-US" dirty="0"/>
              <a:t>electrical generation and </a:t>
            </a:r>
            <a:r>
              <a:rPr lang="en-US" dirty="0" smtClean="0"/>
              <a:t>heating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smtClean="0"/>
              <a:t>Methane </a:t>
            </a:r>
            <a:r>
              <a:rPr lang="en-US" dirty="0"/>
              <a:t>digesters on American farms are producing about half a million </a:t>
            </a:r>
            <a:r>
              <a:rPr lang="en-US" dirty="0" smtClean="0"/>
              <a:t>megawatt hours (MWh) </a:t>
            </a:r>
            <a:r>
              <a:rPr lang="en-US" dirty="0"/>
              <a:t>each year. </a:t>
            </a:r>
            <a:endParaRPr lang="en-US" dirty="0" smtClean="0"/>
          </a:p>
          <a:p>
            <a:r>
              <a:rPr lang="en-US" dirty="0" smtClean="0"/>
              <a:t>Livestock </a:t>
            </a:r>
            <a:r>
              <a:rPr lang="en-US" dirty="0"/>
              <a:t>farmers can </a:t>
            </a:r>
            <a:r>
              <a:rPr lang="en-US" dirty="0" smtClean="0"/>
              <a:t>earn </a:t>
            </a:r>
            <a:r>
              <a:rPr lang="en-US" dirty="0"/>
              <a:t>“offset” credits from cutting harmful methane emissions. </a:t>
            </a:r>
            <a:endParaRPr lang="en-US" dirty="0" smtClean="0"/>
          </a:p>
          <a:p>
            <a:r>
              <a:rPr lang="en-US" dirty="0" smtClean="0"/>
              <a:t>EPA </a:t>
            </a:r>
            <a:r>
              <a:rPr lang="en-US" dirty="0"/>
              <a:t>estimates that biogas recovery systems on </a:t>
            </a:r>
            <a:r>
              <a:rPr lang="en-US" dirty="0" smtClean="0"/>
              <a:t>farms </a:t>
            </a:r>
            <a:r>
              <a:rPr lang="en-US" dirty="0"/>
              <a:t>could generate </a:t>
            </a:r>
            <a:r>
              <a:rPr lang="en-US" dirty="0" smtClean="0"/>
              <a:t>6 </a:t>
            </a:r>
            <a:r>
              <a:rPr lang="en-US" dirty="0"/>
              <a:t>million </a:t>
            </a:r>
            <a:r>
              <a:rPr lang="en-US" dirty="0" smtClean="0"/>
              <a:t>MWh of </a:t>
            </a:r>
            <a:r>
              <a:rPr lang="en-US" dirty="0"/>
              <a:t>electricity per year. </a:t>
            </a:r>
            <a:endParaRPr lang="en-US" dirty="0" smtClean="0"/>
          </a:p>
          <a:p>
            <a:r>
              <a:rPr lang="en-US" dirty="0" smtClean="0"/>
              <a:t>Biogas could </a:t>
            </a:r>
            <a:r>
              <a:rPr lang="en-US" dirty="0"/>
              <a:t>offset </a:t>
            </a:r>
            <a:r>
              <a:rPr lang="en-US" dirty="0" smtClean="0"/>
              <a:t>more than 7% </a:t>
            </a:r>
            <a:r>
              <a:rPr lang="en-US" dirty="0"/>
              <a:t>of the agricultural sector’s </a:t>
            </a:r>
            <a:r>
              <a:rPr lang="en-US" dirty="0" smtClean="0"/>
              <a:t>                                             electricity </a:t>
            </a:r>
            <a:r>
              <a:rPr lang="en-US" dirty="0"/>
              <a:t>consumption in 2020 </a:t>
            </a:r>
            <a:r>
              <a:rPr lang="en-US" dirty="0" smtClean="0"/>
              <a:t>resulting in a cost </a:t>
            </a:r>
            <a:r>
              <a:rPr lang="en-US" dirty="0"/>
              <a:t>savings of </a:t>
            </a:r>
            <a:r>
              <a:rPr lang="en-US" dirty="0" smtClean="0"/>
              <a:t>                                           approximately </a:t>
            </a:r>
            <a:r>
              <a:rPr lang="en-US" dirty="0"/>
              <a:t>$190 million.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sale of </a:t>
            </a:r>
            <a:r>
              <a:rPr lang="en-US" dirty="0" smtClean="0"/>
              <a:t>offset credits </a:t>
            </a:r>
            <a:r>
              <a:rPr lang="en-US" dirty="0"/>
              <a:t>could add another $60 million of </a:t>
            </a:r>
            <a:r>
              <a:rPr lang="en-US" dirty="0" smtClean="0"/>
              <a:t>income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2611"/>
          <a:stretch/>
        </p:blipFill>
        <p:spPr>
          <a:xfrm>
            <a:off x="8619743" y="4900422"/>
            <a:ext cx="3376041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246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140" y="273124"/>
            <a:ext cx="1638739" cy="956113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Generating Renewable Energy - Geothermal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Underground geothermal energy can be used to heat air and water, or even power generators.</a:t>
            </a:r>
            <a:r>
              <a:rPr lang="en-US" b="1" dirty="0"/>
              <a:t> </a:t>
            </a:r>
            <a:endParaRPr lang="en-US" b="1" dirty="0" smtClean="0"/>
          </a:p>
          <a:p>
            <a:r>
              <a:rPr lang="en-US" dirty="0" smtClean="0"/>
              <a:t>Geothermal </a:t>
            </a:r>
            <a:r>
              <a:rPr lang="en-US" dirty="0"/>
              <a:t>energy uses the near-constant heat of the earth for thermal heating and cooling needs. </a:t>
            </a:r>
            <a:endParaRPr lang="en-US" dirty="0" smtClean="0"/>
          </a:p>
          <a:p>
            <a:r>
              <a:rPr lang="en-US" dirty="0" smtClean="0"/>
              <a:t>Electricity </a:t>
            </a:r>
            <a:r>
              <a:rPr lang="en-US" dirty="0"/>
              <a:t>can even be produced where hot enough </a:t>
            </a:r>
            <a:r>
              <a:rPr lang="en-US" dirty="0" smtClean="0"/>
              <a:t>                            reserves </a:t>
            </a:r>
            <a:r>
              <a:rPr lang="en-US" dirty="0"/>
              <a:t>are accessible.</a:t>
            </a:r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0288" y="4328263"/>
            <a:ext cx="3597211" cy="239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82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140" y="273124"/>
            <a:ext cx="1638739" cy="956113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Importance of </a:t>
            </a:r>
            <a:r>
              <a:rPr lang="en-US" dirty="0" smtClean="0"/>
              <a:t>Renewable Energy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Economics</a:t>
            </a:r>
          </a:p>
          <a:p>
            <a:pPr lvl="0"/>
            <a:r>
              <a:rPr lang="en-US" dirty="0"/>
              <a:t>Food Security</a:t>
            </a:r>
          </a:p>
          <a:p>
            <a:pPr lvl="0"/>
            <a:r>
              <a:rPr lang="en-US" dirty="0"/>
              <a:t>National Security </a:t>
            </a:r>
          </a:p>
          <a:p>
            <a:pPr lvl="0"/>
            <a:r>
              <a:rPr lang="en-US" dirty="0"/>
              <a:t>Energy Independence</a:t>
            </a:r>
          </a:p>
          <a:p>
            <a:pPr lvl="0"/>
            <a:r>
              <a:rPr lang="en-US" dirty="0"/>
              <a:t>Environmental Protection</a:t>
            </a:r>
          </a:p>
          <a:p>
            <a:pPr lvl="0"/>
            <a:r>
              <a:rPr lang="en-US" dirty="0"/>
              <a:t>Health Concerns from Pollution</a:t>
            </a:r>
          </a:p>
        </p:txBody>
      </p:sp>
    </p:spTree>
    <p:extLst>
      <p:ext uri="{BB962C8B-B14F-4D97-AF65-F5344CB8AC3E}">
        <p14:creationId xmlns:p14="http://schemas.microsoft.com/office/powerpoint/2010/main" val="72068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140" y="273124"/>
            <a:ext cx="1638739" cy="956113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95402" y="372532"/>
            <a:ext cx="9601196" cy="1303867"/>
          </a:xfrm>
        </p:spPr>
        <p:txBody>
          <a:bodyPr>
            <a:normAutofit/>
          </a:bodyPr>
          <a:lstStyle/>
          <a:p>
            <a:r>
              <a:rPr lang="en-US" dirty="0" smtClean="0"/>
              <a:t>Importance of </a:t>
            </a:r>
            <a:r>
              <a:rPr lang="en-US" dirty="0" smtClean="0"/>
              <a:t>Renewable Energy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50377" y="1588498"/>
            <a:ext cx="7661719" cy="46032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15781" y="6473952"/>
            <a:ext cx="76791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World Energy Consumption by Source, Based on Vaclav </a:t>
            </a:r>
            <a:r>
              <a:rPr lang="en-US" sz="1200" dirty="0" err="1"/>
              <a:t>Smil</a:t>
            </a:r>
            <a:r>
              <a:rPr lang="en-US" sz="1200" dirty="0"/>
              <a:t> estimates from Energy </a:t>
            </a:r>
            <a:r>
              <a:rPr lang="en-US" sz="1200" dirty="0" smtClean="0"/>
              <a:t>Transitions (ourfiniteworld.com)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5783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1285</TotalTime>
  <Words>596</Words>
  <Application>Microsoft Office PowerPoint</Application>
  <PresentationFormat>Widescreen</PresentationFormat>
  <Paragraphs>58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Century Gothic</vt:lpstr>
      <vt:lpstr>Garamond</vt:lpstr>
      <vt:lpstr>Organic</vt:lpstr>
      <vt:lpstr>Ag &amp; Renewable Energy</vt:lpstr>
      <vt:lpstr>Generating Renewable Energy - Solar</vt:lpstr>
      <vt:lpstr>Generating Renewable Energy - Wind</vt:lpstr>
      <vt:lpstr>Generating Renewable Energy - Water</vt:lpstr>
      <vt:lpstr>Generating Renewable Energy - Plants</vt:lpstr>
      <vt:lpstr>Generating Renewable Energy - Animals</vt:lpstr>
      <vt:lpstr>Generating Renewable Energy - Geothermal</vt:lpstr>
      <vt:lpstr>Importance of Renewable Energy</vt:lpstr>
      <vt:lpstr>Importance of Renewable Energy</vt:lpstr>
      <vt:lpstr>Importance of Renewable Energy</vt:lpstr>
      <vt:lpstr>U.S. Energy Consumption</vt:lpstr>
      <vt:lpstr>Energy Potential</vt:lpstr>
      <vt:lpstr>Careers in Renewable Energy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Educating Iowans with a focus on youth regarding  the breadth and global significance of agriculture.</dc:title>
  <dc:creator>Will Fett</dc:creator>
  <cp:lastModifiedBy>Will Fett</cp:lastModifiedBy>
  <cp:revision>57</cp:revision>
  <cp:lastPrinted>2015-02-23T11:22:58Z</cp:lastPrinted>
  <dcterms:created xsi:type="dcterms:W3CDTF">2015-02-17T22:12:25Z</dcterms:created>
  <dcterms:modified xsi:type="dcterms:W3CDTF">2015-11-23T21:25:59Z</dcterms:modified>
</cp:coreProperties>
</file>